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359" r:id="rId8"/>
    <p:sldId id="360" r:id="rId9"/>
    <p:sldId id="361" r:id="rId10"/>
    <p:sldId id="362" r:id="rId11"/>
    <p:sldId id="363" r:id="rId12"/>
    <p:sldId id="288" r:id="rId13"/>
    <p:sldId id="289" r:id="rId14"/>
    <p:sldId id="290" r:id="rId15"/>
    <p:sldId id="291" r:id="rId16"/>
    <p:sldId id="292" r:id="rId17"/>
    <p:sldId id="263" r:id="rId18"/>
    <p:sldId id="265" r:id="rId19"/>
    <p:sldId id="264" r:id="rId20"/>
    <p:sldId id="266" r:id="rId21"/>
    <p:sldId id="269" r:id="rId22"/>
    <p:sldId id="267" r:id="rId23"/>
    <p:sldId id="368" r:id="rId24"/>
    <p:sldId id="369" r:id="rId25"/>
    <p:sldId id="26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81" r:id="rId36"/>
    <p:sldId id="282" r:id="rId37"/>
    <p:sldId id="283" r:id="rId38"/>
    <p:sldId id="284" r:id="rId39"/>
    <p:sldId id="285" r:id="rId40"/>
    <p:sldId id="286" r:id="rId41"/>
    <p:sldId id="293" r:id="rId42"/>
    <p:sldId id="294" r:id="rId43"/>
    <p:sldId id="354" r:id="rId44"/>
    <p:sldId id="385" r:id="rId45"/>
    <p:sldId id="355" r:id="rId46"/>
    <p:sldId id="356" r:id="rId47"/>
    <p:sldId id="379" r:id="rId48"/>
    <p:sldId id="381" r:id="rId49"/>
    <p:sldId id="382" r:id="rId50"/>
    <p:sldId id="383" r:id="rId51"/>
    <p:sldId id="384" r:id="rId52"/>
    <p:sldId id="357" r:id="rId53"/>
    <p:sldId id="376" r:id="rId54"/>
    <p:sldId id="377" r:id="rId55"/>
    <p:sldId id="295" r:id="rId56"/>
    <p:sldId id="371" r:id="rId57"/>
    <p:sldId id="372" r:id="rId58"/>
    <p:sldId id="370" r:id="rId59"/>
    <p:sldId id="296" r:id="rId60"/>
    <p:sldId id="297" r:id="rId61"/>
    <p:sldId id="367" r:id="rId62"/>
    <p:sldId id="298" r:id="rId63"/>
    <p:sldId id="299" r:id="rId64"/>
    <p:sldId id="300" r:id="rId65"/>
    <p:sldId id="301" r:id="rId66"/>
    <p:sldId id="302" r:id="rId67"/>
    <p:sldId id="303" r:id="rId68"/>
    <p:sldId id="307" r:id="rId69"/>
    <p:sldId id="304" r:id="rId70"/>
    <p:sldId id="339" r:id="rId71"/>
    <p:sldId id="305" r:id="rId72"/>
    <p:sldId id="322" r:id="rId73"/>
    <p:sldId id="365" r:id="rId74"/>
    <p:sldId id="366" r:id="rId75"/>
    <p:sldId id="306" r:id="rId76"/>
    <p:sldId id="321" r:id="rId77"/>
    <p:sldId id="340" r:id="rId78"/>
    <p:sldId id="308" r:id="rId79"/>
    <p:sldId id="309" r:id="rId80"/>
    <p:sldId id="310" r:id="rId81"/>
    <p:sldId id="373" r:id="rId82"/>
    <p:sldId id="374" r:id="rId83"/>
    <p:sldId id="375" r:id="rId84"/>
    <p:sldId id="324" r:id="rId85"/>
    <p:sldId id="325" r:id="rId86"/>
    <p:sldId id="326" r:id="rId87"/>
    <p:sldId id="341" r:id="rId88"/>
    <p:sldId id="358" r:id="rId89"/>
    <p:sldId id="351" r:id="rId90"/>
    <p:sldId id="352" r:id="rId91"/>
    <p:sldId id="353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86" r:id="rId102"/>
    <p:sldId id="328" r:id="rId103"/>
    <p:sldId id="329" r:id="rId104"/>
    <p:sldId id="330" r:id="rId105"/>
    <p:sldId id="331" r:id="rId106"/>
    <p:sldId id="387" r:id="rId107"/>
    <p:sldId id="332" r:id="rId108"/>
    <p:sldId id="388" r:id="rId109"/>
    <p:sldId id="389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327" r:id="rId118"/>
    <p:sldId id="333" r:id="rId119"/>
    <p:sldId id="334" r:id="rId120"/>
    <p:sldId id="335" r:id="rId121"/>
    <p:sldId id="336" r:id="rId122"/>
    <p:sldId id="337" r:id="rId123"/>
    <p:sldId id="338" r:id="rId124"/>
    <p:sldId id="312" r:id="rId125"/>
    <p:sldId id="313" r:id="rId126"/>
    <p:sldId id="314" r:id="rId127"/>
    <p:sldId id="315" r:id="rId128"/>
    <p:sldId id="316" r:id="rId129"/>
    <p:sldId id="317" r:id="rId130"/>
    <p:sldId id="318" r:id="rId131"/>
    <p:sldId id="319" r:id="rId132"/>
    <p:sldId id="320" r:id="rId1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096" y="-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9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5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48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93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2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73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094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19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21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955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793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54E80-A527-4DD9-9E0D-AD6D339AF62D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43C83-0BB8-4AA2-946C-4BA185AC6B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0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blog.csdn.net/legendavid/article/details/7922106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jafC8JXHVOObMOVobu0ehw" TargetMode="External"/><Relationship Id="rId2" Type="http://schemas.openxmlformats.org/officeDocument/2006/relationships/hyperlink" Target="https://blog.csdn.net/matrix_space/article/details/50384518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27234078?utm_source=qq&amp;utm_medium=social&amp;utm_oi=676471368938295296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aliceyangxi1987/article/details/77094970?locationNum=7&amp;fps=1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blog.csdn.net/m_buddy/article/details/7933749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earendil/p/8872001.html" TargetMode="External"/><Relationship Id="rId2" Type="http://schemas.openxmlformats.org/officeDocument/2006/relationships/hyperlink" Target="https://blog.csdn.net/wangqi880/article/details/4976567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cnblogs.com/ScorpioLu/p/829699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cnblogs.com/pinard/p/6140514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pinard/p/6251584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pinard/p/6239403.html" TargetMode="External"/><Relationship Id="rId2" Type="http://schemas.openxmlformats.org/officeDocument/2006/relationships/hyperlink" Target="https://www.cnblogs.com/pinard/p/624426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pinard/p/6140514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pinard/p/6131423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pinard/p/6133937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p.weixin.qq.com/s?__biz=MzI5NDMzMjY1MA==&amp;mid=2247484411&amp;idx=1&amp;sn=b4ff1f0fb05902b285134ef56b3ca091&amp;chksm=ec65327edb12bb68731331237887cb1988b928207e3e98c83c79a0bbf19a1fed706d84409161&amp;mpshare=1&amp;scene=23&amp;srcid=0618rxgjCD97g39O9YrhjK1N#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mp.weixin.qq.com/s/n731WPpYhJAG6CmoKN2Hi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blog.csdn.net/dcrmg/article/details/5241683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实战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07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6368806" cy="452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45224"/>
            <a:ext cx="8630419" cy="93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3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20203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协同过滤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229600" cy="338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05064"/>
            <a:ext cx="3520962" cy="2576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229600" cy="213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2" y="2132856"/>
            <a:ext cx="8740528" cy="262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55922"/>
            <a:ext cx="2847163" cy="201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5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229600" cy="141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93319"/>
            <a:ext cx="7975426" cy="473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7797552" cy="360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09120"/>
            <a:ext cx="8272413" cy="16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229600" cy="25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05064"/>
            <a:ext cx="8455099" cy="2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8229600" cy="30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229600" cy="223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7996758" cy="215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3951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69437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54768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55530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76390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40768"/>
            <a:ext cx="4612042" cy="93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777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6470508" cy="409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581128"/>
            <a:ext cx="4907414" cy="239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77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模型分类</a:t>
            </a:r>
            <a:endParaRPr lang="zh-CN" alt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6285384" cy="258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0" y="3284984"/>
            <a:ext cx="7674818" cy="129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0" y="4509120"/>
            <a:ext cx="8138567" cy="103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93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4492005" cy="379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65862"/>
            <a:ext cx="5926807" cy="280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777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66579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3056"/>
            <a:ext cx="7079704" cy="242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777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5"/>
          <a:stretch/>
        </p:blipFill>
        <p:spPr bwMode="auto">
          <a:xfrm>
            <a:off x="395536" y="692697"/>
            <a:ext cx="8229600" cy="276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5024"/>
            <a:ext cx="55245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2" y="4869160"/>
            <a:ext cx="5312296" cy="184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777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8229600" cy="292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777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777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777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777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数学推导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zh-CN" dirty="0" smtClean="0"/>
              <a:t>LR</a:t>
            </a:r>
          </a:p>
          <a:p>
            <a:r>
              <a:rPr lang="en-US" altLang="zh-CN" dirty="0" smtClean="0"/>
              <a:t>XGBOOST / GBDT</a:t>
            </a:r>
          </a:p>
          <a:p>
            <a:r>
              <a:rPr lang="en-US" altLang="zh-CN" dirty="0" smtClean="0"/>
              <a:t>BP</a:t>
            </a:r>
          </a:p>
          <a:p>
            <a:r>
              <a:rPr lang="en-US" altLang="zh-CN" dirty="0" smtClean="0"/>
              <a:t>Q learning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Recall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4072"/>
            <a:ext cx="7416824" cy="613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1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5018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4869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3517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101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83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34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Recall and f1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61035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5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273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4665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5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loss</a:t>
            </a:r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48" y="1916832"/>
            <a:ext cx="9220107" cy="335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2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loss</a:t>
            </a:r>
            <a:endParaRPr lang="zh-CN" alt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64904"/>
            <a:ext cx="8229600" cy="243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96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45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5342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0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2101056"/>
            <a:ext cx="671512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43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3055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727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方法</a:t>
            </a:r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68760"/>
            <a:ext cx="8712859" cy="44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13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2139156"/>
            <a:ext cx="57245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95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70" y="1600200"/>
            <a:ext cx="644805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1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blog.csdn.net/legendavid/article/details/79221063</a:t>
            </a:r>
            <a:endParaRPr lang="en-US" altLang="zh-CN" sz="2000" dirty="0" smtClean="0"/>
          </a:p>
          <a:p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89799"/>
            <a:ext cx="7894290" cy="175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6180416" cy="139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50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20203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LR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3218"/>
            <a:ext cx="6429400" cy="246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17377"/>
            <a:ext cx="5382953" cy="393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217540"/>
            <a:ext cx="5018115" cy="9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LR	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20688"/>
            <a:ext cx="65532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1" y="1700808"/>
            <a:ext cx="6475487" cy="286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5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Score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blog.csdn.net/matrix_space/article/details/50384518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mp.weixin.qq.com/s/jafC8JXHVOObMOVobu0ehw</a:t>
            </a:r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1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116474" cy="323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处理正负样本不均匀的案例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7" y="1600200"/>
            <a:ext cx="765876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1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25911"/>
            <a:ext cx="8229600" cy="307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4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20706"/>
            <a:ext cx="8229600" cy="56938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L1 L2</a:t>
            </a:r>
            <a:r>
              <a:rPr lang="zh-CN" altLang="en-US" dirty="0" smtClean="0"/>
              <a:t>正则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6672"/>
            <a:ext cx="6048672" cy="539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805264"/>
            <a:ext cx="6324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1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/>
              <a:t>数组拼接方法三</a:t>
            </a:r>
          </a:p>
          <a:p>
            <a:r>
              <a:rPr lang="zh-CN" altLang="en-US" sz="2000" dirty="0"/>
              <a:t>思路：</a:t>
            </a:r>
            <a:r>
              <a:rPr lang="en-US" altLang="zh-CN" sz="2000" dirty="0" err="1"/>
              <a:t>numpy</a:t>
            </a:r>
            <a:r>
              <a:rPr lang="zh-CN" altLang="en-US" sz="2000" dirty="0"/>
              <a:t>提供了</a:t>
            </a:r>
            <a:r>
              <a:rPr lang="en-US" altLang="zh-CN" sz="2000" dirty="0" err="1"/>
              <a:t>numpy.concatenate</a:t>
            </a:r>
            <a:r>
              <a:rPr lang="en-US" altLang="zh-CN" sz="2000" dirty="0"/>
              <a:t>((a1,a2,...), axis=0)</a:t>
            </a:r>
            <a:r>
              <a:rPr lang="zh-CN" altLang="en-US" sz="2000" dirty="0"/>
              <a:t>函数。能够一次完成多个数组的拼接。其中</a:t>
            </a:r>
            <a:r>
              <a:rPr lang="en-US" altLang="zh-CN" sz="2000" dirty="0"/>
              <a:t>a1,a2,...</a:t>
            </a:r>
            <a:r>
              <a:rPr lang="zh-CN" altLang="en-US" sz="2000" dirty="0"/>
              <a:t>是数组类型的参数</a:t>
            </a:r>
          </a:p>
          <a:p>
            <a:r>
              <a:rPr lang="zh-CN" altLang="en-US" sz="2000" dirty="0"/>
              <a:t>示例</a:t>
            </a:r>
            <a:r>
              <a:rPr lang="en-US" altLang="zh-CN" sz="2000" dirty="0"/>
              <a:t>3</a:t>
            </a:r>
            <a:r>
              <a:rPr lang="zh-CN" altLang="en-US" sz="2000" dirty="0"/>
              <a:t>：</a:t>
            </a:r>
          </a:p>
          <a:p>
            <a:r>
              <a:rPr lang="en-US" altLang="zh-CN" sz="2000" dirty="0"/>
              <a:t>&gt;&gt;&gt; a=</a:t>
            </a:r>
            <a:r>
              <a:rPr lang="en-US" altLang="zh-CN" sz="2000" dirty="0" err="1"/>
              <a:t>np.array</a:t>
            </a:r>
            <a:r>
              <a:rPr lang="en-US" altLang="zh-CN" sz="2000" dirty="0"/>
              <a:t>([1,2,3])</a:t>
            </a:r>
            <a:br>
              <a:rPr lang="en-US" altLang="zh-CN" sz="2000" dirty="0"/>
            </a:br>
            <a:r>
              <a:rPr lang="en-US" altLang="zh-CN" sz="2000" dirty="0"/>
              <a:t>&gt;&gt;&gt; b=</a:t>
            </a:r>
            <a:r>
              <a:rPr lang="en-US" altLang="zh-CN" sz="2000" dirty="0" err="1"/>
              <a:t>np.array</a:t>
            </a:r>
            <a:r>
              <a:rPr lang="en-US" altLang="zh-CN" sz="2000" dirty="0"/>
              <a:t>([11,22,33])</a:t>
            </a:r>
            <a:br>
              <a:rPr lang="en-US" altLang="zh-CN" sz="2000" dirty="0"/>
            </a:br>
            <a:r>
              <a:rPr lang="en-US" altLang="zh-CN" sz="2000" dirty="0"/>
              <a:t>&gt;&gt;&gt; c=</a:t>
            </a:r>
            <a:r>
              <a:rPr lang="en-US" altLang="zh-CN" sz="2000" dirty="0" err="1"/>
              <a:t>np.array</a:t>
            </a:r>
            <a:r>
              <a:rPr lang="en-US" altLang="zh-CN" sz="2000" dirty="0"/>
              <a:t>([44,55,66])</a:t>
            </a:r>
            <a:br>
              <a:rPr lang="en-US" altLang="zh-CN" sz="2000" dirty="0"/>
            </a:br>
            <a:r>
              <a:rPr lang="en-US" altLang="zh-CN" sz="2000" dirty="0"/>
              <a:t>&gt;&gt;&gt; </a:t>
            </a:r>
            <a:r>
              <a:rPr lang="en-US" altLang="zh-CN" sz="2000" dirty="0" err="1"/>
              <a:t>np.concatenate</a:t>
            </a:r>
            <a:r>
              <a:rPr lang="en-US" altLang="zh-CN" sz="2000" dirty="0"/>
              <a:t>((</a:t>
            </a:r>
            <a:r>
              <a:rPr lang="en-US" altLang="zh-CN" sz="2000" dirty="0" err="1"/>
              <a:t>a,b,c</a:t>
            </a:r>
            <a:r>
              <a:rPr lang="en-US" altLang="zh-CN" sz="2000" dirty="0"/>
              <a:t>),axis=0)  # </a:t>
            </a:r>
            <a:r>
              <a:rPr lang="zh-CN" altLang="en-US" sz="2000" dirty="0"/>
              <a:t>默认情况下，</a:t>
            </a:r>
            <a:r>
              <a:rPr lang="en-US" altLang="zh-CN" sz="2000" dirty="0"/>
              <a:t>axis=0</a:t>
            </a:r>
            <a:r>
              <a:rPr lang="zh-CN" altLang="en-US" sz="2000" dirty="0"/>
              <a:t>可以不写</a:t>
            </a:r>
            <a:br>
              <a:rPr lang="zh-CN" altLang="en-US" sz="2000" dirty="0"/>
            </a:br>
            <a:r>
              <a:rPr lang="en-US" altLang="zh-CN" sz="2000" dirty="0"/>
              <a:t>array([ 1,  2,  3, 11, 22, 33, 44, 55, 66]) #</a:t>
            </a:r>
            <a:r>
              <a:rPr lang="zh-CN" altLang="en-US" sz="2000" dirty="0"/>
              <a:t>对于一维数组拼接，</a:t>
            </a:r>
            <a:r>
              <a:rPr lang="en-US" altLang="zh-CN" sz="2000" dirty="0"/>
              <a:t>axis</a:t>
            </a:r>
            <a:r>
              <a:rPr lang="zh-CN" altLang="en-US" sz="2000" dirty="0"/>
              <a:t>的值不影响最后的结果</a:t>
            </a:r>
          </a:p>
          <a:p>
            <a:r>
              <a:rPr lang="zh-CN" altLang="en-US" sz="2000" dirty="0"/>
              <a:t> </a:t>
            </a:r>
          </a:p>
          <a:p>
            <a:r>
              <a:rPr lang="en-US" altLang="zh-CN" sz="2000" dirty="0"/>
              <a:t>&gt;&gt;&gt; a=</a:t>
            </a:r>
            <a:r>
              <a:rPr lang="en-US" altLang="zh-CN" sz="2000" dirty="0" err="1"/>
              <a:t>np.array</a:t>
            </a:r>
            <a:r>
              <a:rPr lang="en-US" altLang="zh-CN" sz="2000" dirty="0"/>
              <a:t>([[1,2,3],[4,5,6]])</a:t>
            </a:r>
            <a:br>
              <a:rPr lang="en-US" altLang="zh-CN" sz="2000" dirty="0"/>
            </a:br>
            <a:r>
              <a:rPr lang="en-US" altLang="zh-CN" sz="2000" dirty="0"/>
              <a:t>&gt;&gt;&gt; b=</a:t>
            </a:r>
            <a:r>
              <a:rPr lang="en-US" altLang="zh-CN" sz="2000" dirty="0" err="1"/>
              <a:t>np.array</a:t>
            </a:r>
            <a:r>
              <a:rPr lang="en-US" altLang="zh-CN" sz="2000" dirty="0"/>
              <a:t>([[11,21,31],[7,8,9]])</a:t>
            </a:r>
            <a:br>
              <a:rPr lang="en-US" altLang="zh-CN" sz="2000" dirty="0"/>
            </a:br>
            <a:r>
              <a:rPr lang="en-US" altLang="zh-CN" sz="2000" dirty="0"/>
              <a:t>&gt;&gt;&gt; </a:t>
            </a:r>
            <a:r>
              <a:rPr lang="en-US" altLang="zh-CN" sz="2000" dirty="0" err="1"/>
              <a:t>np.concatenate</a:t>
            </a:r>
            <a:r>
              <a:rPr lang="en-US" altLang="zh-CN" sz="2000" dirty="0"/>
              <a:t>((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),axis=0)</a:t>
            </a:r>
            <a:br>
              <a:rPr lang="en-US" altLang="zh-CN" sz="2000" dirty="0"/>
            </a:br>
            <a:r>
              <a:rPr lang="en-US" altLang="zh-CN" sz="2000" dirty="0"/>
              <a:t>array([[ 1,  2,  3],</a:t>
            </a:r>
            <a:br>
              <a:rPr lang="en-US" altLang="zh-CN" sz="2000" dirty="0"/>
            </a:br>
            <a:r>
              <a:rPr lang="en-US" altLang="zh-CN" sz="2000" dirty="0"/>
              <a:t>       [ 4,  5,  6],</a:t>
            </a:r>
            <a:br>
              <a:rPr lang="en-US" altLang="zh-CN" sz="2000" dirty="0"/>
            </a:br>
            <a:r>
              <a:rPr lang="en-US" altLang="zh-CN" sz="2000" dirty="0"/>
              <a:t>       [11, 21, 31],</a:t>
            </a:r>
            <a:br>
              <a:rPr lang="en-US" altLang="zh-CN" sz="2000" dirty="0"/>
            </a:br>
            <a:r>
              <a:rPr lang="en-US" altLang="zh-CN" sz="2000" dirty="0"/>
              <a:t>       [ 7,  8,  9]])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163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L1 L2</a:t>
            </a:r>
            <a:r>
              <a:rPr lang="zh-CN" altLang="en-US" dirty="0"/>
              <a:t>正则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229600" cy="279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7" y="3429000"/>
            <a:ext cx="8874968" cy="219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67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XGB LGB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577713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8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XGB LGB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71847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1403648" y="2708920"/>
            <a:ext cx="48965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131840" y="4581128"/>
            <a:ext cx="48965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5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229600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" y="2564904"/>
            <a:ext cx="8981653" cy="285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707904" y="3356992"/>
            <a:ext cx="48965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8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交叉验证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511" y="908050"/>
            <a:ext cx="5690978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4283968" y="1485825"/>
            <a:ext cx="32403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0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NLP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692696"/>
            <a:ext cx="4335724" cy="319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4430439" cy="352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71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692696"/>
            <a:ext cx="6915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02546"/>
            <a:ext cx="68389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193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3" y="116632"/>
            <a:ext cx="617551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86834"/>
            <a:ext cx="4274468" cy="277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3635896" y="1340768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110680" y="4365104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9512" y="4581128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797914" y="908720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211960" y="2420888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5536" y="2586834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53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NLP word2vec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zhuanlan.zhihu.com/p/27234078?utm_source=qq&amp;utm_medium=social&amp;utm_oi=676471368938295296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335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269206"/>
            <a:ext cx="70485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96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&gt;&gt;&gt; </a:t>
            </a:r>
            <a:r>
              <a:rPr lang="en-US" altLang="zh-CN" sz="2000" dirty="0" err="1"/>
              <a:t>np.concatenate</a:t>
            </a:r>
            <a:r>
              <a:rPr lang="en-US" altLang="zh-CN" sz="2000" dirty="0"/>
              <a:t>((</a:t>
            </a:r>
            <a:r>
              <a:rPr lang="en-US" altLang="zh-CN" sz="2000" dirty="0" err="1"/>
              <a:t>a,b</a:t>
            </a:r>
            <a:r>
              <a:rPr lang="en-US" altLang="zh-CN" sz="2000" dirty="0"/>
              <a:t>),axis=1)  #axis=1</a:t>
            </a:r>
            <a:r>
              <a:rPr lang="zh-CN" altLang="en-US" sz="2000" dirty="0"/>
              <a:t>表示对应行的数组进行拼接</a:t>
            </a:r>
          </a:p>
          <a:p>
            <a:r>
              <a:rPr lang="en-US" altLang="zh-CN" sz="2000" dirty="0"/>
              <a:t>array([[ 1,  2,  3, 11, 21, 31],</a:t>
            </a:r>
          </a:p>
          <a:p>
            <a:r>
              <a:rPr lang="en-US" altLang="zh-CN" sz="2000" dirty="0"/>
              <a:t>       [ 4,  5,  6,  7,  8,  9]])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3293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双向</a:t>
            </a:r>
            <a:r>
              <a:rPr lang="en-US" altLang="zh-CN" dirty="0" smtClean="0"/>
              <a:t>LSTM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blog.csdn.net/aliceyangxi1987/article/details/77094970?locationNum=7&amp;fps=1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065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XGBOOST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blog.csdn.net/m_buddy/article/details/79337492</a:t>
            </a:r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7232576" cy="46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096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Bagging, 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hlinkClick r:id="rId2"/>
              </a:rPr>
              <a:t>https://</a:t>
            </a:r>
            <a:r>
              <a:rPr lang="en-US" altLang="zh-CN" sz="1800" dirty="0" smtClean="0">
                <a:hlinkClick r:id="rId2"/>
              </a:rPr>
              <a:t>blog.csdn.net/wangqi880/article/details/49765673</a:t>
            </a:r>
            <a:r>
              <a:rPr lang="en-US" altLang="zh-CN" sz="1800" dirty="0" smtClean="0"/>
              <a:t> </a:t>
            </a:r>
          </a:p>
          <a:p>
            <a:r>
              <a:rPr lang="en-US" altLang="zh-CN" sz="1800" dirty="0">
                <a:hlinkClick r:id="rId3"/>
              </a:rPr>
              <a:t>https://</a:t>
            </a:r>
            <a:r>
              <a:rPr lang="en-US" altLang="zh-CN" sz="1800" dirty="0" smtClean="0">
                <a:hlinkClick r:id="rId3"/>
              </a:rPr>
              <a:t>www.cnblogs.com/earendil/p/8872001.html</a:t>
            </a:r>
            <a:r>
              <a:rPr lang="en-US" altLang="zh-CN" sz="1800" dirty="0" smtClean="0"/>
              <a:t> </a:t>
            </a:r>
          </a:p>
          <a:p>
            <a:endParaRPr lang="zh-CN" altLang="en-US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8195"/>
            <a:ext cx="8674993" cy="185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22" y="3356052"/>
            <a:ext cx="8758585" cy="227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05264"/>
            <a:ext cx="64198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3110680" y="5229200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62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Bagging, boosting</a:t>
            </a:r>
            <a:endParaRPr lang="zh-CN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229600" cy="436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22048"/>
            <a:ext cx="53054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773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203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GBDT 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www.cnblogs.com/ScorpioLu/p/8296994.html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6310511" cy="279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77072"/>
            <a:ext cx="5505763" cy="2745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6048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GBDT</a:t>
            </a:r>
            <a:endParaRPr lang="zh-CN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683474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6810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GBDT</a:t>
            </a:r>
            <a:endParaRPr lang="zh-CN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229600" cy="62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52006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451" y="4542358"/>
            <a:ext cx="4236550" cy="92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512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GBDT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1" y="549275"/>
            <a:ext cx="7547938" cy="59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3747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GBDT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92696"/>
            <a:ext cx="6840760" cy="570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977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GBDT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8229600" cy="312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5400600" cy="235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66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lk\Desktop\defusion matrix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8229600" cy="35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k\Desktop\201801262240015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12343"/>
            <a:ext cx="84010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92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GBDT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63726"/>
            <a:ext cx="5604520" cy="170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836"/>
            <a:ext cx="6985794" cy="315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663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GBDT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66" y="692150"/>
            <a:ext cx="5816267" cy="543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663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GBDT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www.cnblogs.com/pinard/p/6140514.html</a:t>
            </a:r>
            <a:r>
              <a:rPr lang="en-US" altLang="zh-CN" sz="2000" dirty="0" smtClean="0"/>
              <a:t> </a:t>
            </a:r>
            <a:br>
              <a:rPr lang="en-US" altLang="zh-CN" sz="2000" dirty="0" smtClean="0"/>
            </a:br>
            <a:r>
              <a:rPr lang="zh-CN" altLang="en-US" sz="2000" dirty="0" smtClean="0"/>
              <a:t>搞懂这个</a:t>
            </a:r>
            <a:endParaRPr lang="zh-CN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8569474" cy="1816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1747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GBDT </a:t>
            </a:r>
            <a:r>
              <a:rPr lang="en-US" altLang="zh-CN" dirty="0" err="1" smtClean="0"/>
              <a:t>Adaboost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998" y="1600200"/>
            <a:ext cx="653600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577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XGBOOST and GBDT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8229600" cy="353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75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随机森林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87977"/>
            <a:ext cx="7704856" cy="591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1403648" y="2204864"/>
            <a:ext cx="172819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491880" y="2924944"/>
            <a:ext cx="172819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419872" y="2420888"/>
            <a:ext cx="172819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65573" y="2636912"/>
            <a:ext cx="172819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85839" y="2924944"/>
            <a:ext cx="2418009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43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决策树和</a:t>
            </a:r>
            <a:r>
              <a:rPr lang="en-US" altLang="zh-CN" dirty="0" smtClean="0"/>
              <a:t>cart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229600" cy="39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4869160"/>
            <a:ext cx="8695581" cy="107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256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Cart</a:t>
            </a:r>
            <a:r>
              <a:rPr lang="zh-CN" altLang="en-US" dirty="0" smtClean="0"/>
              <a:t>树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229600" cy="183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636912"/>
            <a:ext cx="7398221" cy="184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77002"/>
            <a:ext cx="8316615" cy="1500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901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决策树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461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SVD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www.cnblogs.com/pinard/p/6251584.html</a:t>
            </a:r>
            <a:r>
              <a:rPr lang="en-US" altLang="zh-CN" sz="2000" dirty="0" smtClean="0"/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5040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2050" name="Picture 2" descr="C:\Users\lk\Desktop\2018012622400153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8229600" cy="199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62" y="2852936"/>
            <a:ext cx="818197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4987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LDA </a:t>
            </a:r>
            <a:r>
              <a:rPr lang="zh-CN" altLang="en-US" dirty="0" smtClean="0"/>
              <a:t>降维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en-US" altLang="zh-CN" sz="1800" dirty="0" smtClean="0">
                <a:hlinkClick r:id="rId2"/>
              </a:rPr>
              <a:t>LDA</a:t>
            </a:r>
          </a:p>
          <a:p>
            <a:r>
              <a:rPr lang="en-US" altLang="zh-CN" sz="1800" dirty="0" smtClean="0">
                <a:hlinkClick r:id="rId2"/>
              </a:rPr>
              <a:t>https</a:t>
            </a:r>
            <a:r>
              <a:rPr lang="en-US" altLang="zh-CN" sz="1800" dirty="0">
                <a:hlinkClick r:id="rId2"/>
              </a:rPr>
              <a:t>://</a:t>
            </a:r>
            <a:r>
              <a:rPr lang="en-US" altLang="zh-CN" sz="1800" dirty="0" smtClean="0">
                <a:hlinkClick r:id="rId2"/>
              </a:rPr>
              <a:t>www.cnblogs.com/pinard/p/6244265.html</a:t>
            </a:r>
            <a:r>
              <a:rPr lang="en-US" altLang="zh-CN" sz="1800" dirty="0" smtClean="0"/>
              <a:t> </a:t>
            </a:r>
          </a:p>
          <a:p>
            <a:r>
              <a:rPr lang="en-US" altLang="zh-CN" sz="1800" dirty="0" smtClean="0"/>
              <a:t>PCA</a:t>
            </a:r>
          </a:p>
          <a:p>
            <a:r>
              <a:rPr lang="en-US" altLang="zh-CN" sz="1800" dirty="0">
                <a:hlinkClick r:id="rId3"/>
              </a:rPr>
              <a:t>http://</a:t>
            </a:r>
            <a:r>
              <a:rPr lang="en-US" altLang="zh-CN" sz="1800" dirty="0" smtClean="0">
                <a:hlinkClick r:id="rId3"/>
              </a:rPr>
              <a:t>www.cnblogs.com/pinard/p/6239403.html</a:t>
            </a:r>
            <a:r>
              <a:rPr lang="en-US" altLang="zh-CN" sz="1800" dirty="0" smtClean="0"/>
              <a:t> </a:t>
            </a:r>
          </a:p>
          <a:p>
            <a:endParaRPr lang="zh-CN" altLang="en-US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4" y="1792007"/>
            <a:ext cx="5208737" cy="316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5" y="4982019"/>
            <a:ext cx="7418149" cy="188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10194"/>
            <a:ext cx="42672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664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2880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PCA </a:t>
            </a:r>
            <a:r>
              <a:rPr lang="zh-CN" altLang="en-US" dirty="0" smtClean="0"/>
              <a:t>降维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5479182" cy="2276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53560"/>
            <a:ext cx="7955548" cy="5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573016"/>
            <a:ext cx="6558558" cy="301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188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GBDT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www.cnblogs.com/pinard/p/6140514.html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234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集成学习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www.cnblogs.com/pinard/p/6131423.html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9787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ADABOOST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www.cnblogs.com/pinard/p/6133937.html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468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偏差与方差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4"/>
            <a:ext cx="6918970" cy="86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6196902" cy="227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97743"/>
            <a:ext cx="5384081" cy="307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1403648" y="2204864"/>
            <a:ext cx="532859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230117" y="3212976"/>
            <a:ext cx="3341883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230117" y="3429000"/>
            <a:ext cx="3341883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546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dropout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hlinkClick r:id="rId2"/>
              </a:rPr>
              <a:t>https://mp.weixin.qq.com/s?__biz=MzI5NDMzMjY1MA==&amp;</a:t>
            </a:r>
            <a:r>
              <a:rPr lang="en-US" altLang="zh-CN" sz="1600" dirty="0" smtClean="0">
                <a:hlinkClick r:id="rId2"/>
              </a:rPr>
              <a:t>mid=2247484411&amp;idx=1&amp;sn=b4ff1f0fb05902b285134ef56b3ca091&amp;chksm=ec65327edb12bb68731331237887cb1988b928207e3e98c83c79a0bbf19a1fed706d84409161&amp;mpshare=1&amp;scene=23&amp;srcid=0618rxgjCD97g39O9YrhjK1N#rd</a:t>
            </a:r>
            <a:r>
              <a:rPr lang="en-US" altLang="zh-CN" sz="1600" dirty="0" smtClean="0"/>
              <a:t> 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274914" cy="712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9" y="2492896"/>
            <a:ext cx="7289254" cy="341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139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样本不平衡（西瓜书</a:t>
            </a:r>
            <a:r>
              <a:rPr lang="en-US" altLang="zh-CN" smtClean="0"/>
              <a:t>66</a:t>
            </a:r>
            <a:r>
              <a:rPr lang="zh-CN" altLang="en-US" smtClean="0"/>
              <a:t>）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92696"/>
            <a:ext cx="6335070" cy="593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2483768" y="4509120"/>
            <a:ext cx="532859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771800" y="6525344"/>
            <a:ext cx="532859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59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样本不平衡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654239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38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样本不平衡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1" y="1600200"/>
            <a:ext cx="788479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035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AUC 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05" y="764704"/>
            <a:ext cx="8229600" cy="128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22" y="2060848"/>
            <a:ext cx="8043813" cy="222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04" y="4285182"/>
            <a:ext cx="7861126" cy="210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7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样本不平衡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229600" cy="236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006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SVM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r>
              <a:rPr lang="en-US" altLang="zh-CN" sz="1800" dirty="0">
                <a:hlinkClick r:id="rId2"/>
              </a:rPr>
              <a:t>https://</a:t>
            </a:r>
            <a:r>
              <a:rPr lang="en-US" altLang="zh-CN" sz="1800" dirty="0" smtClean="0">
                <a:hlinkClick r:id="rId2"/>
              </a:rPr>
              <a:t>mp.weixin.qq.com/s/n731WPpYhJAG6CmoKN2Hig</a:t>
            </a:r>
            <a:r>
              <a:rPr lang="en-US" altLang="zh-CN" sz="1800" dirty="0" smtClean="0"/>
              <a:t> </a:t>
            </a: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794669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72" y="4869160"/>
            <a:ext cx="8343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7029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SVM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836712"/>
            <a:ext cx="874624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8179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SVM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8229600" cy="25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8" y="3429000"/>
            <a:ext cx="8167762" cy="307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2810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SVM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6717432" cy="157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256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KNN </a:t>
            </a:r>
            <a:r>
              <a:rPr lang="zh-CN" altLang="en-US" dirty="0" smtClean="0"/>
              <a:t>聚类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6552728" cy="3207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61048"/>
            <a:ext cx="887540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466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K-MEANS</a:t>
            </a:r>
            <a:endParaRPr lang="zh-CN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7344816" cy="379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69160"/>
            <a:ext cx="8159105" cy="14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9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EM 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229600" cy="739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31160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感知器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32" y="1600200"/>
            <a:ext cx="589093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499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LR </a:t>
            </a:r>
            <a:r>
              <a:rPr lang="zh-CN" altLang="en-US" dirty="0" smtClean="0"/>
              <a:t>推导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0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5698976" cy="370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96587"/>
            <a:ext cx="7088088" cy="187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0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cross entropy loss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7005464" cy="375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93096"/>
            <a:ext cx="4357291" cy="2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485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cross entropy loss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512675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1487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CN" dirty="0" err="1" smtClean="0"/>
              <a:t>Softmax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cross entropy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504937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4386532" cy="446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1289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cross entropy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61" y="692150"/>
            <a:ext cx="5959078" cy="543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4961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LSTM </a:t>
            </a:r>
            <a:r>
              <a:rPr lang="zh-CN" altLang="en-US" dirty="0" smtClean="0"/>
              <a:t>记忆结构和</a:t>
            </a:r>
            <a:r>
              <a:rPr lang="en-US" altLang="zh-CN" dirty="0" smtClean="0"/>
              <a:t>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强特征的选择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229600" cy="81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674571" cy="172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881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贝叶斯</a:t>
            </a:r>
            <a:endParaRPr lang="zh-CN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229600" cy="467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7479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向量乘积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hlinkClick r:id="rId2"/>
              </a:rPr>
              <a:t>https://</a:t>
            </a:r>
            <a:r>
              <a:rPr lang="en-US" altLang="zh-CN" sz="1800" dirty="0" smtClean="0">
                <a:hlinkClick r:id="rId2"/>
              </a:rPr>
              <a:t>blog.csdn.net/dcrmg/article/details/52416832</a:t>
            </a:r>
            <a:r>
              <a:rPr lang="en-US" altLang="zh-CN" sz="1800" dirty="0" smtClean="0"/>
              <a:t> </a:t>
            </a:r>
          </a:p>
          <a:p>
            <a:endParaRPr lang="zh-CN" altLang="en-US" sz="1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12776"/>
            <a:ext cx="87153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8" y="2307398"/>
            <a:ext cx="8627230" cy="96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73" y="3429000"/>
            <a:ext cx="79248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08" y="5589240"/>
            <a:ext cx="8606929" cy="91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599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向量内积</a:t>
            </a:r>
            <a:endParaRPr lang="zh-CN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92696"/>
            <a:ext cx="65151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17" y="2132856"/>
            <a:ext cx="52006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67" y="2627423"/>
            <a:ext cx="869632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7207346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1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防止过拟合</a:t>
            </a:r>
            <a:endParaRPr lang="zh-CN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6477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63180"/>
            <a:ext cx="18478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53705"/>
            <a:ext cx="51054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8732"/>
            <a:ext cx="3733711" cy="225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64865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19326"/>
            <a:ext cx="18573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20183"/>
            <a:ext cx="4464496" cy="39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Batch normalization 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5246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梯度下降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5" y="836613"/>
            <a:ext cx="4352929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Attention net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65151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6864821" cy="341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Attention net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5492639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49434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645024"/>
            <a:ext cx="4213225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48680"/>
            <a:ext cx="1851099" cy="333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308" y="4005064"/>
            <a:ext cx="3080023" cy="248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124744"/>
            <a:ext cx="5784364" cy="500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健康 </a:t>
            </a:r>
            <a:r>
              <a:rPr lang="en-US" altLang="zh-CN" dirty="0" smtClean="0"/>
              <a:t>AI 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53721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29659"/>
            <a:ext cx="72199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30289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37" y="3193554"/>
            <a:ext cx="7126387" cy="261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健康 </a:t>
            </a:r>
            <a:r>
              <a:rPr lang="en-US" altLang="zh-CN" dirty="0"/>
              <a:t>AI 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229600" cy="338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247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6324</TotalTime>
  <Words>321</Words>
  <Application>Microsoft Office PowerPoint</Application>
  <PresentationFormat>全屏显示(4:3)</PresentationFormat>
  <Paragraphs>114</Paragraphs>
  <Slides>132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132</vt:i4>
      </vt:variant>
    </vt:vector>
  </HeadingPairs>
  <TitlesOfParts>
    <vt:vector size="133" baseType="lpstr">
      <vt:lpstr>Office 主题​​</vt:lpstr>
      <vt:lpstr>实战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AUC </vt:lpstr>
      <vt:lpstr>PowerPoint 演示文稿</vt:lpstr>
      <vt:lpstr>PowerPoint 演示文稿</vt:lpstr>
      <vt:lpstr>PowerPoint 演示文稿</vt:lpstr>
      <vt:lpstr>模型分类</vt:lpstr>
      <vt:lpstr>Recall</vt:lpstr>
      <vt:lpstr>Recall and f1</vt:lpstr>
      <vt:lpstr>loss</vt:lpstr>
      <vt:lpstr>loss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LR</vt:lpstr>
      <vt:lpstr>LR</vt:lpstr>
      <vt:lpstr>LR </vt:lpstr>
      <vt:lpstr>Score </vt:lpstr>
      <vt:lpstr>PowerPoint 演示文稿</vt:lpstr>
      <vt:lpstr>处理正负样本不均匀的案例</vt:lpstr>
      <vt:lpstr>PowerPoint 演示文稿</vt:lpstr>
      <vt:lpstr>L1 L2正则</vt:lpstr>
      <vt:lpstr>L1 L2正则</vt:lpstr>
      <vt:lpstr>XGB LGB</vt:lpstr>
      <vt:lpstr>XGB LGB</vt:lpstr>
      <vt:lpstr>PowerPoint 演示文稿</vt:lpstr>
      <vt:lpstr>交叉验证</vt:lpstr>
      <vt:lpstr>NLP</vt:lpstr>
      <vt:lpstr>PowerPoint 演示文稿</vt:lpstr>
      <vt:lpstr>PowerPoint 演示文稿</vt:lpstr>
      <vt:lpstr>NLP word2vec</vt:lpstr>
      <vt:lpstr>PowerPoint 演示文稿</vt:lpstr>
      <vt:lpstr>双向LSTM</vt:lpstr>
      <vt:lpstr>XGBOOST</vt:lpstr>
      <vt:lpstr>Bagging, boosting</vt:lpstr>
      <vt:lpstr>Bagging, boosting</vt:lpstr>
      <vt:lpstr>GBDT 原理</vt:lpstr>
      <vt:lpstr>GBDT</vt:lpstr>
      <vt:lpstr>GBDT</vt:lpstr>
      <vt:lpstr>GBDT</vt:lpstr>
      <vt:lpstr>GBDT</vt:lpstr>
      <vt:lpstr>GBDT</vt:lpstr>
      <vt:lpstr>GBDT</vt:lpstr>
      <vt:lpstr>GBDT</vt:lpstr>
      <vt:lpstr>GBDT</vt:lpstr>
      <vt:lpstr>GBDT Adaboost </vt:lpstr>
      <vt:lpstr>XGBOOST and GBDT</vt:lpstr>
      <vt:lpstr>随机森林</vt:lpstr>
      <vt:lpstr>决策树和cart树</vt:lpstr>
      <vt:lpstr>Cart树</vt:lpstr>
      <vt:lpstr>决策树</vt:lpstr>
      <vt:lpstr>SVD</vt:lpstr>
      <vt:lpstr>LDA 降维</vt:lpstr>
      <vt:lpstr>PCA 降维</vt:lpstr>
      <vt:lpstr>GBDT</vt:lpstr>
      <vt:lpstr>集成学习</vt:lpstr>
      <vt:lpstr>ADABOOST</vt:lpstr>
      <vt:lpstr>偏差与方差</vt:lpstr>
      <vt:lpstr>dropout</vt:lpstr>
      <vt:lpstr>样本不平衡（西瓜书66）</vt:lpstr>
      <vt:lpstr>样本不平衡</vt:lpstr>
      <vt:lpstr>样本不平衡</vt:lpstr>
      <vt:lpstr>样本不平衡</vt:lpstr>
      <vt:lpstr>SVM</vt:lpstr>
      <vt:lpstr>SVM</vt:lpstr>
      <vt:lpstr>SVM</vt:lpstr>
      <vt:lpstr>SVM</vt:lpstr>
      <vt:lpstr>KNN 聚类</vt:lpstr>
      <vt:lpstr>K-MEANS</vt:lpstr>
      <vt:lpstr>EM 算法</vt:lpstr>
      <vt:lpstr>感知器</vt:lpstr>
      <vt:lpstr>LR 推导</vt:lpstr>
      <vt:lpstr>cross entropy loss</vt:lpstr>
      <vt:lpstr>cross entropy loss</vt:lpstr>
      <vt:lpstr>Softmax 和cross entropy</vt:lpstr>
      <vt:lpstr>Softmax 和cross entropy</vt:lpstr>
      <vt:lpstr>LSTM 记忆结构和CNN</vt:lpstr>
      <vt:lpstr>强特征的选择</vt:lpstr>
      <vt:lpstr>PowerPoint 演示文稿</vt:lpstr>
      <vt:lpstr>贝叶斯</vt:lpstr>
      <vt:lpstr>向量乘积</vt:lpstr>
      <vt:lpstr>向量内积</vt:lpstr>
      <vt:lpstr>防止过拟合</vt:lpstr>
      <vt:lpstr>PowerPoint 演示文稿</vt:lpstr>
      <vt:lpstr>Batch normalization </vt:lpstr>
      <vt:lpstr>梯度下降</vt:lpstr>
      <vt:lpstr>Attention net</vt:lpstr>
      <vt:lpstr>Attention net</vt:lpstr>
      <vt:lpstr>PowerPoint 演示文稿</vt:lpstr>
      <vt:lpstr>PowerPoint 演示文稿</vt:lpstr>
      <vt:lpstr>健康 AI </vt:lpstr>
      <vt:lpstr>健康 AI </vt:lpstr>
      <vt:lpstr>协同过滤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数学推导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实战</dc:title>
  <dc:creator>lk</dc:creator>
  <cp:lastModifiedBy>lk</cp:lastModifiedBy>
  <cp:revision>196</cp:revision>
  <dcterms:created xsi:type="dcterms:W3CDTF">2018-02-09T06:19:28Z</dcterms:created>
  <dcterms:modified xsi:type="dcterms:W3CDTF">2019-10-25T14:59:43Z</dcterms:modified>
</cp:coreProperties>
</file>